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60" r:id="rId4"/>
    <p:sldId id="262" r:id="rId5"/>
    <p:sldId id="263" r:id="rId6"/>
    <p:sldId id="264" r:id="rId7"/>
    <p:sldId id="267" r:id="rId8"/>
    <p:sldId id="265" r:id="rId9"/>
    <p:sldId id="268" r:id="rId10"/>
    <p:sldId id="266" r:id="rId11"/>
    <p:sldId id="269" r:id="rId12"/>
    <p:sldId id="270" r:id="rId13"/>
    <p:sldId id="290" r:id="rId14"/>
    <p:sldId id="279" r:id="rId15"/>
    <p:sldId id="283" r:id="rId16"/>
    <p:sldId id="259" r:id="rId17"/>
    <p:sldId id="271" r:id="rId18"/>
    <p:sldId id="272" r:id="rId19"/>
    <p:sldId id="274" r:id="rId20"/>
    <p:sldId id="276" r:id="rId21"/>
    <p:sldId id="275" r:id="rId22"/>
    <p:sldId id="277" r:id="rId23"/>
    <p:sldId id="280" r:id="rId24"/>
    <p:sldId id="284" r:id="rId25"/>
    <p:sldId id="287" r:id="rId26"/>
    <p:sldId id="288" r:id="rId27"/>
    <p:sldId id="286" r:id="rId28"/>
    <p:sldId id="281" r:id="rId29"/>
    <p:sldId id="291" r:id="rId30"/>
    <p:sldId id="28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 dirty="0"/>
              <a:t>Francisco Márquez Chaves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ES" dirty="0"/>
              <a:t>22/10/2016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 dirty="0"/>
              <a:t>Universidad de Sevilla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7020A-BE87-4482-B3D7-B3CD3A4EDAD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741782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 dirty="0"/>
              <a:t>Francisco Márquez Chaves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ES" dirty="0"/>
              <a:t>22/10/2016</a:t>
            </a:r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 dirty="0"/>
              <a:t>Universidad de Sevilla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35129-89B3-4F7A-A385-74A9FEF6FD2F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148485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8B24513-350B-4632-A1A3-970404770E15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BDABC-581B-4626-B817-90579DE7F9F1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57C266E-2861-4A53-AE43-58D5FA545305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y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08EDC-FDE2-4B60-B057-30C852D058D5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Francisco márquez chaves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F30D0C2-79B7-421F-B9DA-1C22E435B563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4FEA-0515-4807-9C6A-0322BD3C75E2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Francisco márquez chaves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E60D-C33F-4D08-A078-93E44351CEB5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Francisco márquez chaves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B36E-13BC-4CF3-B825-45532D67040C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Francisco márquez chaves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388DE-2837-4EA8-AF28-F412392A9F78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16260E2-0D53-4EA6-A65C-09FDFCD843F0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EEA63-0426-48FF-8D9C-0CD9371229FF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Francisco márquez chaves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0187EE4-DB2D-4F47-A7AD-86A92437702C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jpg"/><Relationship Id="rId7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emf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29.jp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31.jp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5.mp4"/><Relationship Id="rId7" Type="http://schemas.openxmlformats.org/officeDocument/2006/relationships/image" Target="../media/image4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5.mp4"/><Relationship Id="rId9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/>
              <a:t>Navegación autónoma basada en reconocimiento de señales de tráfico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581191" y="3337560"/>
            <a:ext cx="11163259" cy="27853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b="1" dirty="0">
                <a:solidFill>
                  <a:schemeClr val="bg1">
                    <a:lumMod val="95000"/>
                  </a:schemeClr>
                </a:solidFill>
              </a:rPr>
              <a:t>Autor:</a:t>
            </a:r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 Francisco Márquez </a:t>
            </a:r>
            <a:r>
              <a:rPr lang="es-ES" sz="3600" dirty="0" smtClean="0">
                <a:solidFill>
                  <a:schemeClr val="bg1">
                    <a:lumMod val="95000"/>
                  </a:schemeClr>
                </a:solidFill>
              </a:rPr>
              <a:t>Chaves </a:t>
            </a:r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		</a:t>
            </a:r>
            <a:r>
              <a:rPr lang="es-ES" sz="3600" b="1" dirty="0">
                <a:solidFill>
                  <a:schemeClr val="bg1">
                    <a:lumMod val="95000"/>
                  </a:schemeClr>
                </a:solidFill>
              </a:rPr>
              <a:t>Email:  </a:t>
            </a:r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fran29400@gmail.com</a:t>
            </a:r>
          </a:p>
          <a:p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Estudiante Ingeniería Electrónica Robótica y </a:t>
            </a:r>
            <a:r>
              <a:rPr lang="es-ES" sz="3600" dirty="0" smtClean="0">
                <a:solidFill>
                  <a:schemeClr val="bg1">
                    <a:lumMod val="95000"/>
                  </a:schemeClr>
                </a:solidFill>
              </a:rPr>
              <a:t>Mecatrónica</a:t>
            </a:r>
            <a:endParaRPr lang="es-ES" sz="3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Intensificación en Robótica y </a:t>
            </a:r>
            <a:r>
              <a:rPr lang="es-ES" sz="3600" dirty="0" smtClean="0">
                <a:solidFill>
                  <a:schemeClr val="bg1">
                    <a:lumMod val="95000"/>
                  </a:schemeClr>
                </a:solidFill>
              </a:rPr>
              <a:t>Automática</a:t>
            </a:r>
            <a:endParaRPr lang="es-E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ES" sz="3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ES" sz="3600" b="1" dirty="0">
                <a:solidFill>
                  <a:schemeClr val="bg1">
                    <a:lumMod val="95000"/>
                  </a:schemeClr>
                </a:solidFill>
              </a:rPr>
              <a:t>Tutor: </a:t>
            </a:r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Federico Cuesta </a:t>
            </a:r>
            <a:r>
              <a:rPr lang="es-ES" sz="3600" dirty="0" smtClean="0">
                <a:solidFill>
                  <a:schemeClr val="bg1">
                    <a:lumMod val="95000"/>
                  </a:schemeClr>
                </a:solidFill>
              </a:rPr>
              <a:t>Rojo</a:t>
            </a:r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				 </a:t>
            </a:r>
            <a:r>
              <a:rPr lang="es-ES" sz="3600" b="1" dirty="0">
                <a:solidFill>
                  <a:schemeClr val="bg1">
                    <a:lumMod val="95000"/>
                  </a:schemeClr>
                </a:solidFill>
              </a:rPr>
              <a:t>Email:  </a:t>
            </a:r>
            <a:r>
              <a:rPr lang="es-ES" sz="3600" dirty="0" smtClean="0">
                <a:solidFill>
                  <a:schemeClr val="bg1">
                    <a:lumMod val="95000"/>
                  </a:schemeClr>
                </a:solidFill>
              </a:rPr>
              <a:t>fcuesta@us.es</a:t>
            </a:r>
            <a:endParaRPr lang="es-ES" sz="3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ES" sz="3600" dirty="0">
                <a:solidFill>
                  <a:schemeClr val="bg1">
                    <a:lumMod val="95000"/>
                  </a:schemeClr>
                </a:solidFill>
              </a:rPr>
              <a:t>Profesor Titular en la Escuela Superior de Ingeniería de la Universidad de </a:t>
            </a:r>
            <a:r>
              <a:rPr lang="es-ES" sz="3600" dirty="0" smtClean="0">
                <a:solidFill>
                  <a:schemeClr val="bg1">
                    <a:lumMod val="95000"/>
                  </a:schemeClr>
                </a:solidFill>
              </a:rPr>
              <a:t>Sevilla</a:t>
            </a:r>
            <a:endParaRPr lang="es-ES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ES" sz="2400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b="1" dirty="0"/>
              <a:t>Departamento:  </a:t>
            </a:r>
            <a:r>
              <a:rPr lang="es-ES" dirty="0"/>
              <a:t>Ingeniería de Sistemas y Automática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736" y="0"/>
            <a:ext cx="1176458" cy="101606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144" y="0"/>
            <a:ext cx="706855" cy="86214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64648" cy="10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52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 rotWithShape="1">
          <a:blip r:embed="rId2"/>
          <a:srcRect l="9428" r="-1" b="-1"/>
          <a:stretch/>
        </p:blipFill>
        <p:spPr>
          <a:xfrm>
            <a:off x="657225" y="2361056"/>
            <a:ext cx="3305175" cy="36492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05325" y="2180496"/>
            <a:ext cx="710548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Kit de plataforma móvil</a:t>
            </a:r>
          </a:p>
          <a:p>
            <a:endParaRPr lang="es-ES" dirty="0"/>
          </a:p>
          <a:p>
            <a:r>
              <a:rPr lang="es-ES" dirty="0"/>
              <a:t>Base de metacrilato.</a:t>
            </a:r>
          </a:p>
          <a:p>
            <a:r>
              <a:rPr lang="es-ES" dirty="0"/>
              <a:t>2 ruedas.</a:t>
            </a:r>
          </a:p>
          <a:p>
            <a:r>
              <a:rPr lang="es-ES" dirty="0"/>
              <a:t>2 motores con reductoras.</a:t>
            </a:r>
          </a:p>
          <a:p>
            <a:r>
              <a:rPr lang="es-ES" dirty="0"/>
              <a:t>1 Rueda Loca.</a:t>
            </a:r>
          </a:p>
          <a:p>
            <a:r>
              <a:rPr lang="es-ES" dirty="0"/>
              <a:t>2 encoders digitales.</a:t>
            </a:r>
          </a:p>
          <a:p>
            <a:r>
              <a:rPr lang="es-ES" dirty="0"/>
              <a:t> Tornillos y cables.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márquez 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10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2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802362"/>
            <a:ext cx="4962525" cy="27666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Implementación de </a:t>
            </a:r>
            <a:r>
              <a:rPr lang="es-ES" dirty="0" smtClean="0"/>
              <a:t>componente</a:t>
            </a:r>
            <a:endParaRPr lang="es-E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b="1" dirty="0"/>
              <a:t>Encoder digital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dirty="0"/>
              <a:t>Lecturas mediante interrupciones.</a:t>
            </a:r>
          </a:p>
          <a:p>
            <a:pPr>
              <a:lnSpc>
                <a:spcPct val="90000"/>
              </a:lnSpc>
            </a:pPr>
            <a:r>
              <a:rPr lang="es-ES" dirty="0"/>
              <a:t>Se han limitado los huecos.</a:t>
            </a:r>
          </a:p>
          <a:p>
            <a:pPr>
              <a:lnSpc>
                <a:spcPct val="90000"/>
              </a:lnSpc>
            </a:pPr>
            <a:r>
              <a:rPr lang="es-ES" dirty="0"/>
              <a:t>Cada vez que llega una interrupción de lectura, se contabiliza por el Arduino.</a:t>
            </a:r>
          </a:p>
          <a:p>
            <a:pPr>
              <a:lnSpc>
                <a:spcPct val="90000"/>
              </a:lnSpc>
            </a:pPr>
            <a:r>
              <a:rPr lang="es-ES" dirty="0"/>
              <a:t>La interrupción debe ser configurada previamente.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márquez 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11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76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777549"/>
            <a:ext cx="4962525" cy="28162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Raspberry Pi 2 Model B</a:t>
            </a:r>
          </a:p>
          <a:p>
            <a:endParaRPr lang="es-ES" dirty="0"/>
          </a:p>
          <a:p>
            <a:r>
              <a:rPr lang="es-ES" dirty="0"/>
              <a:t>Procesador ARM Cortex-A7 900MHz.</a:t>
            </a:r>
          </a:p>
          <a:p>
            <a:r>
              <a:rPr lang="es-ES" dirty="0"/>
              <a:t>1 GB de RAM.</a:t>
            </a:r>
          </a:p>
          <a:p>
            <a:r>
              <a:rPr lang="es-ES" dirty="0"/>
              <a:t>GPIO de 40 pines.</a:t>
            </a:r>
          </a:p>
          <a:p>
            <a:r>
              <a:rPr lang="es-ES" dirty="0"/>
              <a:t>4 Puertos USB.</a:t>
            </a:r>
          </a:p>
          <a:p>
            <a:r>
              <a:rPr lang="es-ES" dirty="0"/>
              <a:t>Sistema operativo Debian.</a:t>
            </a:r>
          </a:p>
          <a:p>
            <a:r>
              <a:rPr lang="es-ES" dirty="0"/>
              <a:t>Gran comunidad.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márquez 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12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Cámara USB</a:t>
            </a:r>
            <a:endParaRPr lang="en-US" b="1" dirty="0"/>
          </a:p>
          <a:p>
            <a:endParaRPr lang="es-ES" dirty="0"/>
          </a:p>
          <a:p>
            <a:r>
              <a:rPr lang="es-ES" dirty="0" smtClean="0"/>
              <a:t>3.0 Megapíxeles.</a:t>
            </a:r>
            <a:endParaRPr lang="es-ES" dirty="0"/>
          </a:p>
          <a:p>
            <a:r>
              <a:rPr lang="es-ES" dirty="0" smtClean="0"/>
              <a:t>Plug and Play.</a:t>
            </a:r>
            <a:endParaRPr lang="es-ES" dirty="0"/>
          </a:p>
          <a:p>
            <a:r>
              <a:rPr lang="es-ES" dirty="0" smtClean="0"/>
              <a:t>Resolución: 640 x 380.</a:t>
            </a:r>
            <a:endParaRPr lang="es-ES" dirty="0"/>
          </a:p>
          <a:p>
            <a:r>
              <a:rPr lang="es-ES" dirty="0" smtClean="0"/>
              <a:t>Sin necesidad de alimentación externa.</a:t>
            </a:r>
            <a:endParaRPr lang="es-ES" dirty="0"/>
          </a:p>
          <a:p>
            <a:r>
              <a:rPr lang="es-ES" dirty="0" smtClean="0"/>
              <a:t>Enfoque manual.</a:t>
            </a:r>
            <a:endParaRPr lang="es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márquez 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13</a:t>
            </a:fld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81" y="2693402"/>
            <a:ext cx="4310541" cy="301986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43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NRF24L01</a:t>
            </a:r>
          </a:p>
          <a:p>
            <a:endParaRPr lang="es-ES" dirty="0"/>
          </a:p>
          <a:p>
            <a:r>
              <a:rPr lang="es-ES" dirty="0"/>
              <a:t>Módulo transceptor.</a:t>
            </a:r>
          </a:p>
          <a:p>
            <a:r>
              <a:rPr lang="es-ES" dirty="0"/>
              <a:t>Banda 2.4 GHz.</a:t>
            </a:r>
          </a:p>
          <a:p>
            <a:r>
              <a:rPr lang="es-ES" dirty="0"/>
              <a:t>Distancia funcionamiento de 10 a 25 metros.</a:t>
            </a:r>
          </a:p>
          <a:p>
            <a:r>
              <a:rPr lang="es-ES" dirty="0"/>
              <a:t>Bajo consumo y bajo coste.</a:t>
            </a:r>
          </a:p>
          <a:p>
            <a:r>
              <a:rPr lang="es-ES" dirty="0"/>
              <a:t>Fácil de usar.</a:t>
            </a:r>
          </a:p>
          <a:p>
            <a:r>
              <a:rPr lang="es-ES" dirty="0"/>
              <a:t>Mucha documentación.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márquez 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298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14</a:t>
            </a:fld>
            <a:endParaRPr lang="en-US" sz="1600" dirty="0"/>
          </a:p>
        </p:txBody>
      </p:sp>
      <p:pic>
        <p:nvPicPr>
          <p:cNvPr id="9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3" y="2364218"/>
            <a:ext cx="3678238" cy="36782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80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Implementación de Componente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NRF24L01</a:t>
            </a:r>
          </a:p>
          <a:p>
            <a:endParaRPr lang="es-ES" dirty="0"/>
          </a:p>
          <a:p>
            <a:r>
              <a:rPr lang="es-ES" dirty="0"/>
              <a:t>Librería libre llamada: TMRH20.</a:t>
            </a:r>
          </a:p>
          <a:p>
            <a:r>
              <a:rPr lang="es-ES" dirty="0"/>
              <a:t>Raspberry Pi envía código de la señal.</a:t>
            </a:r>
          </a:p>
          <a:p>
            <a:r>
              <a:rPr lang="es-ES" dirty="0"/>
              <a:t>Arduino recibe la información.</a:t>
            </a:r>
          </a:p>
          <a:p>
            <a:r>
              <a:rPr lang="es-ES" dirty="0"/>
              <a:t>Arduino envía confirmación de llegada.</a:t>
            </a:r>
          </a:p>
          <a:p>
            <a:r>
              <a:rPr lang="es-ES" dirty="0"/>
              <a:t>Raspberry Pi recibe confirmación del Arduino.</a:t>
            </a:r>
            <a:endParaRPr lang="en-US" dirty="0"/>
          </a:p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márquez 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15</a:t>
            </a:fld>
            <a:endParaRPr lang="en-US" sz="1600" dirty="0"/>
          </a:p>
        </p:txBody>
      </p:sp>
      <p:pic>
        <p:nvPicPr>
          <p:cNvPr id="9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3" y="2364218"/>
            <a:ext cx="3678238" cy="367823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17" y="2364218"/>
            <a:ext cx="4621543" cy="357950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82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Procesamiento de Imágenes: Esquema general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16936"/>
            <a:ext cx="6917210" cy="365125"/>
          </a:xfrm>
        </p:spPr>
        <p:txBody>
          <a:bodyPr/>
          <a:lstStyle/>
          <a:p>
            <a:r>
              <a:rPr lang="en-US" dirty="0"/>
              <a:t>Francisco márquez 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16</a:t>
            </a:fld>
            <a:endParaRPr lang="en-US" sz="1600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754" y="1832028"/>
            <a:ext cx="11242491" cy="3963861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51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Procesamiento de Imágenes: </a:t>
            </a:r>
            <a:br>
              <a:rPr lang="es-ES" dirty="0"/>
            </a:br>
            <a:r>
              <a:rPr lang="es-ES" dirty="0"/>
              <a:t>Tratamiento de imagen de la cámara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16936"/>
            <a:ext cx="6917210" cy="365125"/>
          </a:xfrm>
        </p:spPr>
        <p:txBody>
          <a:bodyPr/>
          <a:lstStyle/>
          <a:p>
            <a:r>
              <a:rPr lang="en-US" dirty="0"/>
              <a:t>Francisco márquez 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80764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17</a:t>
            </a:fld>
            <a:endParaRPr lang="en-US" sz="1600" dirty="0"/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712" y="2169802"/>
            <a:ext cx="10696575" cy="904702"/>
          </a:xfr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386" y="3396613"/>
            <a:ext cx="2671477" cy="198377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1" y="3396614"/>
            <a:ext cx="2676729" cy="198376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721" y="3396613"/>
            <a:ext cx="2603697" cy="198376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220" y="3396614"/>
            <a:ext cx="2602364" cy="198376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46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Procesamiento de Imágenes: </a:t>
            </a:r>
            <a:br>
              <a:rPr lang="es-ES" dirty="0"/>
            </a:br>
            <a:r>
              <a:rPr lang="es-ES" dirty="0"/>
              <a:t>Tratamiento de imágenes de muestra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605" y="1868557"/>
            <a:ext cx="8670790" cy="636103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16936"/>
            <a:ext cx="6917210" cy="365125"/>
          </a:xfrm>
        </p:spPr>
        <p:txBody>
          <a:bodyPr/>
          <a:lstStyle/>
          <a:p>
            <a:r>
              <a:rPr lang="en-US" dirty="0"/>
              <a:t>Francisco márquez 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18</a:t>
            </a:fld>
            <a:endParaRPr lang="en-US" sz="16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360" y="2566120"/>
            <a:ext cx="7031781" cy="35563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84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Procesamiento </a:t>
            </a:r>
            <a:r>
              <a:rPr lang="es-ES" dirty="0"/>
              <a:t>de imágenes:</a:t>
            </a:r>
            <a:br>
              <a:rPr lang="es-ES" dirty="0"/>
            </a:br>
            <a:r>
              <a:rPr lang="es-ES" dirty="0"/>
              <a:t>Comparación de imágenes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/>
              <a:t>Error Cuadrático Medio. (MSE)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523735" y="2908376"/>
            <a:ext cx="5393100" cy="2934999"/>
          </a:xfrm>
        </p:spPr>
        <p:txBody>
          <a:bodyPr/>
          <a:lstStyle/>
          <a:p>
            <a:r>
              <a:rPr lang="es-ES" dirty="0"/>
              <a:t>Mide la similitud entre dos imágenes.</a:t>
            </a:r>
          </a:p>
          <a:p>
            <a:endParaRPr lang="es-ES" dirty="0"/>
          </a:p>
          <a:p>
            <a:r>
              <a:rPr lang="es-ES" dirty="0"/>
              <a:t>Calcular la calidad de imagen emitida por televisión.</a:t>
            </a:r>
          </a:p>
          <a:p>
            <a:endParaRPr lang="es-ES" dirty="0"/>
          </a:p>
          <a:p>
            <a:r>
              <a:rPr lang="es-ES" dirty="0"/>
              <a:t>A menor error, mayor similitud.</a:t>
            </a:r>
          </a:p>
          <a:p>
            <a:endParaRPr lang="es-ES" dirty="0"/>
          </a:p>
          <a:p>
            <a:r>
              <a:rPr lang="es-ES" dirty="0"/>
              <a:t>Método de la librería </a:t>
            </a:r>
            <a:r>
              <a:rPr lang="es-ES" i="1" dirty="0"/>
              <a:t>skimage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dirty="0"/>
              <a:t>Índice de similitud estructural. (SSIM)</a:t>
            </a: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>
          <a:xfrm>
            <a:off x="581193" y="6316936"/>
            <a:ext cx="6917210" cy="365125"/>
          </a:xfrm>
        </p:spPr>
        <p:txBody>
          <a:bodyPr/>
          <a:lstStyle/>
          <a:p>
            <a:r>
              <a:rPr lang="en-US" dirty="0"/>
              <a:t>Francisco márquez </a:t>
            </a:r>
            <a:r>
              <a:rPr lang="en-US" dirty="0" smtClean="0"/>
              <a:t>chaves</a:t>
            </a:r>
            <a:endParaRPr lang="en-U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>
          <a:xfrm>
            <a:off x="10558298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19</a:t>
            </a:fld>
            <a:endParaRPr lang="en-US" sz="1600" dirty="0"/>
          </a:p>
        </p:txBody>
      </p:sp>
      <p:sp>
        <p:nvSpPr>
          <p:cNvPr id="11" name="Marcador de contenido 3"/>
          <p:cNvSpPr txBox="1">
            <a:spLocks/>
          </p:cNvSpPr>
          <p:nvPr/>
        </p:nvSpPr>
        <p:spPr>
          <a:xfrm>
            <a:off x="887219" y="2908378"/>
            <a:ext cx="5393100" cy="293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Es el promedio de los errores al cuadrado.</a:t>
            </a:r>
          </a:p>
          <a:p>
            <a:endParaRPr lang="es-ES" dirty="0"/>
          </a:p>
          <a:p>
            <a:r>
              <a:rPr lang="es-ES" dirty="0"/>
              <a:t>Muy usado en estadística.</a:t>
            </a:r>
          </a:p>
          <a:p>
            <a:endParaRPr lang="es-ES" dirty="0"/>
          </a:p>
          <a:p>
            <a:r>
              <a:rPr lang="es-ES" dirty="0"/>
              <a:t>A menor error, mayor similitud.</a:t>
            </a:r>
          </a:p>
          <a:p>
            <a:endParaRPr lang="es-ES" dirty="0"/>
          </a:p>
          <a:p>
            <a:r>
              <a:rPr lang="es-ES" dirty="0"/>
              <a:t>Se aplica la fórmula.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Descripción General.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Material usado.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 smtClean="0"/>
              <a:t> Procesamiento </a:t>
            </a:r>
            <a:r>
              <a:rPr lang="es-ES" sz="3200" dirty="0"/>
              <a:t>de imágenes.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</a:t>
            </a:r>
            <a:r>
              <a:rPr lang="es-ES" sz="3200" dirty="0" smtClean="0"/>
              <a:t>Esquema de Control.</a:t>
            </a:r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/>
              <a:t> </a:t>
            </a:r>
            <a:r>
              <a:rPr lang="es-ES" sz="3200" dirty="0" smtClean="0"/>
              <a:t>Resultados experimentales.</a:t>
            </a:r>
            <a:endParaRPr lang="es-ES" sz="3200" dirty="0" smtClean="0"/>
          </a:p>
          <a:p>
            <a:pPr lvl="3">
              <a:buSzPct val="134000"/>
              <a:buFont typeface="Arial" panose="020B0604020202020204" pitchFamily="34" charset="0"/>
              <a:buChar char="•"/>
            </a:pPr>
            <a:r>
              <a:rPr lang="es-ES" sz="3200" dirty="0" smtClean="0"/>
              <a:t> Conclusiones.</a:t>
            </a:r>
            <a:endParaRPr lang="es-ES" sz="320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672632" y="6320736"/>
            <a:ext cx="6917210" cy="365125"/>
          </a:xfrm>
        </p:spPr>
        <p:txBody>
          <a:bodyPr/>
          <a:lstStyle/>
          <a:p>
            <a:r>
              <a:rPr lang="en-US" dirty="0" smtClean="0"/>
              <a:t>Francisco márquez Chaves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558299" y="63207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18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Procesamiento de imágenes:</a:t>
            </a:r>
            <a:br>
              <a:rPr lang="es-ES" dirty="0" smtClean="0"/>
            </a:br>
            <a:r>
              <a:rPr lang="es-ES" dirty="0" smtClean="0"/>
              <a:t>Comparación de imágenes</a:t>
            </a:r>
            <a:endParaRPr lang="es-E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8780" y="2227263"/>
            <a:ext cx="3611879" cy="3633787"/>
          </a:xfrm>
        </p:spPr>
      </p:pic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581193" y="6311449"/>
            <a:ext cx="6917210" cy="365125"/>
          </a:xfrm>
        </p:spPr>
        <p:txBody>
          <a:bodyPr/>
          <a:lstStyle/>
          <a:p>
            <a:r>
              <a:rPr lang="en-US" dirty="0"/>
              <a:t>Francisco márquez chaves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298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20</a:t>
            </a:fld>
            <a:endParaRPr lang="en-US" sz="1600" dirty="0"/>
          </a:p>
        </p:txBody>
      </p:sp>
      <p:sp>
        <p:nvSpPr>
          <p:cNvPr id="11" name="Marcador de contenido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466" y="1997073"/>
            <a:ext cx="2734321" cy="1967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096" y="3984175"/>
            <a:ext cx="2734510" cy="196763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6487" y="2011260"/>
            <a:ext cx="2734321" cy="195331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52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 smtClean="0"/>
              <a:t>Procesamiento </a:t>
            </a:r>
            <a:r>
              <a:rPr lang="es-ES" dirty="0"/>
              <a:t>de </a:t>
            </a:r>
            <a:r>
              <a:rPr lang="es-ES" dirty="0" smtClean="0"/>
              <a:t>imágenes:</a:t>
            </a:r>
            <a:br>
              <a:rPr lang="es-ES" dirty="0" smtClean="0"/>
            </a:br>
            <a:r>
              <a:rPr lang="es-ES" dirty="0" smtClean="0"/>
              <a:t>Comparación </a:t>
            </a:r>
            <a:r>
              <a:rPr lang="es-ES" dirty="0"/>
              <a:t>de imágenes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16936"/>
            <a:ext cx="6917210" cy="365125"/>
          </a:xfrm>
        </p:spPr>
        <p:txBody>
          <a:bodyPr/>
          <a:lstStyle/>
          <a:p>
            <a:r>
              <a:rPr lang="en-US" dirty="0"/>
              <a:t>Francisco márquez 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21</a:t>
            </a:fld>
            <a:endParaRPr lang="en-US" sz="16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44" y="2581578"/>
            <a:ext cx="1438109" cy="31333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777" y="2581578"/>
            <a:ext cx="1473523" cy="313334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128271" y="2581579"/>
            <a:ext cx="3670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Siendo: M1, M2 y M3 </a:t>
            </a:r>
          </a:p>
          <a:p>
            <a:r>
              <a:rPr lang="es-ES" dirty="0"/>
              <a:t>Error Cuadrático Medio al comparar: 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Izquierda.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Derecha.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Stop.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2128271" y="4237598"/>
            <a:ext cx="3670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Siendo: S1, S2 y S3 </a:t>
            </a:r>
          </a:p>
          <a:p>
            <a:r>
              <a:rPr lang="es-ES" dirty="0"/>
              <a:t>Índice de Similitud Estructural: 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Izquierda.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Giro Derecha.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Original con Stop.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347044" y="5826032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Comparando</a:t>
            </a:r>
          </a:p>
          <a:p>
            <a:pPr algn="ctr"/>
            <a:r>
              <a:rPr lang="es-ES" dirty="0" smtClean="0"/>
              <a:t>con MSE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9084777" y="5826033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Comparando</a:t>
            </a:r>
          </a:p>
          <a:p>
            <a:pPr algn="ctr"/>
            <a:r>
              <a:rPr lang="es-ES" dirty="0" smtClean="0"/>
              <a:t>con SSIM</a:t>
            </a:r>
            <a:endParaRPr lang="es-E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59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Procesamiento de imágenes:</a:t>
            </a:r>
            <a:br>
              <a:rPr lang="es-ES" dirty="0"/>
            </a:br>
            <a:r>
              <a:rPr lang="es-ES" dirty="0"/>
              <a:t>Experimento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78889" y="2972952"/>
            <a:ext cx="2076740" cy="1505160"/>
          </a:xfrm>
        </p:spPr>
      </p:pic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1192" y="1912105"/>
            <a:ext cx="2718072" cy="3633787"/>
          </a:xfrm>
        </p:spPr>
      </p:pic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6316936"/>
            <a:ext cx="6917210" cy="365125"/>
          </a:xfrm>
        </p:spPr>
        <p:txBody>
          <a:bodyPr/>
          <a:lstStyle/>
          <a:p>
            <a:r>
              <a:rPr lang="en-US" dirty="0"/>
              <a:t>Francisco márquez chaves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299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22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929" y="1908639"/>
            <a:ext cx="2718072" cy="363378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4928" y="3255710"/>
            <a:ext cx="2031275" cy="14400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8517" y="2409079"/>
            <a:ext cx="1473523" cy="313334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74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746534"/>
            <a:ext cx="4962525" cy="287826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Esquema de </a:t>
            </a:r>
            <a:r>
              <a:rPr lang="es-ES" dirty="0" smtClean="0"/>
              <a:t>control</a:t>
            </a:r>
            <a:endParaRPr lang="es-E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s-ES" dirty="0"/>
              <a:t>Ultrasonido: Se usa para mantener al robot en una distancia de seguridad y para realizar el procesamiento desde una distancia adecuada.</a:t>
            </a:r>
          </a:p>
          <a:p>
            <a:r>
              <a:rPr lang="es-ES" dirty="0"/>
              <a:t>Nrf24l01: Módulo a través del cual nos comunicamos con la Raspberry.</a:t>
            </a:r>
          </a:p>
          <a:p>
            <a:r>
              <a:rPr lang="es-ES" dirty="0"/>
              <a:t>Controlador: Controlador tipo PI.</a:t>
            </a:r>
          </a:p>
          <a:p>
            <a:r>
              <a:rPr lang="es-ES" dirty="0"/>
              <a:t>Encóder: Permite llevar la cuenta de la distancia recorrida por cada rueda.</a:t>
            </a:r>
          </a:p>
          <a:p>
            <a:r>
              <a:rPr lang="es-ES" dirty="0"/>
              <a:t>Puente H: Se encarga de transmitir las señales de control desde el Arduino a cada motor.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márquez 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23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35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Resultados </a:t>
            </a:r>
            <a:r>
              <a:rPr lang="es-ES" dirty="0" smtClean="0"/>
              <a:t>experimentales</a:t>
            </a:r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idx="1"/>
          </p:nvPr>
        </p:nvSpPr>
        <p:spPr>
          <a:xfrm>
            <a:off x="3552463" y="2126141"/>
            <a:ext cx="5087075" cy="536005"/>
          </a:xfrm>
        </p:spPr>
        <p:txBody>
          <a:bodyPr/>
          <a:lstStyle/>
          <a:p>
            <a:pPr algn="ctr"/>
            <a:r>
              <a:rPr lang="es-ES" dirty="0"/>
              <a:t>Robot móvil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3" y="6316936"/>
            <a:ext cx="6917210" cy="365125"/>
          </a:xfrm>
        </p:spPr>
        <p:txBody>
          <a:bodyPr/>
          <a:lstStyle/>
          <a:p>
            <a:r>
              <a:rPr lang="en-US" dirty="0"/>
              <a:t>Francisco márquez 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298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24</a:t>
            </a:fld>
            <a:endParaRPr lang="en-US" sz="1600" dirty="0"/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12" y="2786897"/>
            <a:ext cx="4194232" cy="3137286"/>
          </a:xfr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382" y="2786897"/>
            <a:ext cx="4194232" cy="313728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32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Resultados experimentales</a:t>
            </a:r>
            <a:r>
              <a:rPr lang="es-ES" dirty="0" smtClean="0"/>
              <a:t>:</a:t>
            </a:r>
            <a:br>
              <a:rPr lang="es-ES" dirty="0" smtClean="0"/>
            </a:br>
            <a:r>
              <a:rPr lang="es-ES" dirty="0" smtClean="0"/>
              <a:t> </a:t>
            </a:r>
            <a:r>
              <a:rPr lang="es-ES" dirty="0"/>
              <a:t>giro </a:t>
            </a:r>
            <a:r>
              <a:rPr lang="es-ES" dirty="0" smtClean="0"/>
              <a:t>izquierda </a:t>
            </a:r>
            <a:r>
              <a:rPr lang="es-ES" dirty="0"/>
              <a:t>90º</a:t>
            </a:r>
            <a:endParaRPr lang="es-ES" dirty="0"/>
          </a:p>
        </p:txBody>
      </p:sp>
      <p:pic>
        <p:nvPicPr>
          <p:cNvPr id="6" name="IzquierdaSinSoni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88629" y="2181225"/>
            <a:ext cx="4167051" cy="4044950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márquez 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25</a:t>
            </a:fld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3" y="2879985"/>
            <a:ext cx="3678238" cy="264670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6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Resultados experimentales</a:t>
            </a:r>
            <a:r>
              <a:rPr lang="es-ES" dirty="0" smtClean="0"/>
              <a:t>: </a:t>
            </a:r>
            <a:br>
              <a:rPr lang="es-ES" dirty="0" smtClean="0"/>
            </a:br>
            <a:r>
              <a:rPr lang="es-ES" dirty="0" smtClean="0"/>
              <a:t>giro derecha 90º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márquez 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26</a:t>
            </a:fld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3" y="2879985"/>
            <a:ext cx="3678238" cy="2646703"/>
          </a:xfrm>
          <a:prstGeom prst="rect">
            <a:avLst/>
          </a:prstGeom>
        </p:spPr>
      </p:pic>
      <p:pic>
        <p:nvPicPr>
          <p:cNvPr id="11" name="DerechaSinSoni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53943" y="2180496"/>
            <a:ext cx="4127863" cy="404495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Resultados experimentales</a:t>
            </a:r>
            <a:r>
              <a:rPr lang="es-ES" dirty="0" smtClean="0"/>
              <a:t>: </a:t>
            </a:r>
            <a:br>
              <a:rPr lang="es-ES" dirty="0" smtClean="0"/>
            </a:br>
            <a:r>
              <a:rPr lang="es-ES" dirty="0" smtClean="0"/>
              <a:t>señal stop.  fin</a:t>
            </a:r>
            <a:endParaRPr lang="es-ES" dirty="0"/>
          </a:p>
        </p:txBody>
      </p:sp>
      <p:pic>
        <p:nvPicPr>
          <p:cNvPr id="6" name="StopSinSoni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4754" y="2180496"/>
            <a:ext cx="4193177" cy="4045683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márquez 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27</a:t>
            </a:fld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92" y="2838189"/>
            <a:ext cx="3830720" cy="273029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6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Resultados experimentales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21262"/>
            <a:ext cx="6917210" cy="365125"/>
          </a:xfrm>
        </p:spPr>
        <p:txBody>
          <a:bodyPr/>
          <a:lstStyle/>
          <a:p>
            <a:r>
              <a:rPr lang="en-US" dirty="0"/>
              <a:t>Francisco márquez 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299" y="6321261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28</a:t>
            </a:fld>
            <a:endParaRPr lang="en-US" sz="1600" dirty="0"/>
          </a:p>
        </p:txBody>
      </p:sp>
      <p:pic>
        <p:nvPicPr>
          <p:cNvPr id="9" name="VideoSinSonid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64935" y="1861241"/>
            <a:ext cx="4545874" cy="4070760"/>
          </a:xfrm>
          <a:prstGeom prst="rect">
            <a:avLst/>
          </a:prstGeom>
        </p:spPr>
      </p:pic>
      <p:pic>
        <p:nvPicPr>
          <p:cNvPr id="17" name="VID_20161104_180901-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1192" y="1881051"/>
            <a:ext cx="4545874" cy="407076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 smtClean="0"/>
              <a:t>Robot móvil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Problemas: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Errores de </a:t>
            </a:r>
            <a:r>
              <a:rPr lang="es-ES" dirty="0" smtClean="0"/>
              <a:t>odometría.</a:t>
            </a:r>
            <a:endParaRPr lang="es-ES" dirty="0"/>
          </a:p>
          <a:p>
            <a:pPr marL="666900" lvl="1" indent="-342900">
              <a:buFont typeface="+mj-lt"/>
              <a:buAutoNum type="arabicPeriod"/>
            </a:pPr>
            <a:r>
              <a:rPr lang="es-ES" dirty="0" smtClean="0"/>
              <a:t>Error de alimentación.</a:t>
            </a:r>
          </a:p>
          <a:p>
            <a:r>
              <a:rPr lang="es-ES" b="1" dirty="0" smtClean="0"/>
              <a:t> Posibles ampliaciones: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 smtClean="0"/>
              <a:t>Poder dirigirlo de manera remota.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/>
              <a:t>Recibir órdenes desde un mando de </a:t>
            </a:r>
            <a:r>
              <a:rPr lang="es-ES" dirty="0" smtClean="0"/>
              <a:t>radiofrecuencia.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 smtClean="0"/>
              <a:t>Añadir fácilmente más funciones de movimiento.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dirty="0" smtClean="0"/>
              <a:t>Procesamiento de imágenes</a:t>
            </a:r>
            <a:endParaRPr lang="es-ES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ES" b="1" dirty="0" smtClean="0"/>
              <a:t>Problemas: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 smtClean="0"/>
              <a:t>Errores de iluminación.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 smtClean="0"/>
              <a:t>Errores de ángulo de visión.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 smtClean="0"/>
              <a:t>Necesidad de contraste para reconocer señales.</a:t>
            </a:r>
          </a:p>
          <a:p>
            <a:r>
              <a:rPr lang="es-ES" b="1" dirty="0" smtClean="0"/>
              <a:t> Posibles ampliaciones: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 smtClean="0"/>
              <a:t>Añadir servomotor para ampliar ángulo de visión.</a:t>
            </a:r>
          </a:p>
          <a:p>
            <a:pPr marL="666900" lvl="1" indent="-342900">
              <a:buFont typeface="+mj-lt"/>
              <a:buAutoNum type="arabicPeriod"/>
            </a:pPr>
            <a:r>
              <a:rPr lang="es-ES" dirty="0" smtClean="0"/>
              <a:t>Ampliar número de señales.</a:t>
            </a:r>
            <a:endParaRPr lang="es-ES" dirty="0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>
          <a:xfrm>
            <a:off x="581193" y="6311449"/>
            <a:ext cx="6917210" cy="365125"/>
          </a:xfrm>
        </p:spPr>
        <p:txBody>
          <a:bodyPr/>
          <a:lstStyle/>
          <a:p>
            <a:r>
              <a:rPr lang="en-US" dirty="0" smtClean="0"/>
              <a:t>Francisco Márquez chaves</a:t>
            </a:r>
            <a:endParaRPr lang="en-US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>
          <a:xfrm>
            <a:off x="10558298" y="6311449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29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1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pPr algn="ctr"/>
            <a:r>
              <a:rPr lang="es-ES" dirty="0"/>
              <a:t>Descripción General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33236"/>
            <a:ext cx="4981575" cy="3917445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316935"/>
            <a:ext cx="6917210" cy="365125"/>
          </a:xfrm>
        </p:spPr>
        <p:txBody>
          <a:bodyPr/>
          <a:lstStyle/>
          <a:p>
            <a:r>
              <a:rPr lang="en-US" dirty="0"/>
              <a:t>Francisco márquez chaves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3</a:t>
            </a:fld>
            <a:endParaRPr lang="en-US" sz="16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82" y="1933236"/>
            <a:ext cx="5237226" cy="391744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5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483326" y="6316936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>
          <a:xfrm>
            <a:off x="10558300" y="6316936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30</a:t>
            </a:fld>
            <a:endParaRPr lang="en-US" sz="1600" dirty="0"/>
          </a:p>
        </p:txBody>
      </p:sp>
      <p:sp>
        <p:nvSpPr>
          <p:cNvPr id="4" name="CuadroTexto 3"/>
          <p:cNvSpPr txBox="1"/>
          <p:nvPr/>
        </p:nvSpPr>
        <p:spPr>
          <a:xfrm>
            <a:off x="483326" y="822960"/>
            <a:ext cx="111274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smtClean="0"/>
              <a:t>Gracias por su atención</a:t>
            </a:r>
          </a:p>
          <a:p>
            <a:pPr algn="ctr"/>
            <a:endParaRPr lang="es-ES" sz="7200" dirty="0"/>
          </a:p>
          <a:p>
            <a:pPr algn="ctr"/>
            <a:endParaRPr lang="es-ES" sz="7200" dirty="0" smtClean="0"/>
          </a:p>
          <a:p>
            <a:pPr algn="ctr"/>
            <a:endParaRPr lang="es-ES" sz="4000" dirty="0" smtClean="0"/>
          </a:p>
          <a:p>
            <a:pPr algn="ctr"/>
            <a:r>
              <a:rPr lang="es-ES" sz="4000" dirty="0" smtClean="0"/>
              <a:t>Francisco Márquez Chaves</a:t>
            </a:r>
          </a:p>
          <a:p>
            <a:pPr algn="ctr"/>
            <a:r>
              <a:rPr lang="es-ES" sz="3000" dirty="0" smtClean="0">
                <a:solidFill>
                  <a:srgbClr val="800000"/>
                </a:solidFill>
              </a:rPr>
              <a:t>fran29400@gmail.com</a:t>
            </a:r>
            <a:endParaRPr lang="es-ES" sz="3000" dirty="0">
              <a:solidFill>
                <a:srgbClr val="800000"/>
              </a:solidFill>
            </a:endParaRPr>
          </a:p>
        </p:txBody>
      </p:sp>
      <p:pic>
        <p:nvPicPr>
          <p:cNvPr id="1026" name="Picture 2" descr="https://randstad-es-pro.s3.amazonaws.com/wp-content/uploads/2016/08/tecnologia-futuro-y-nuevos-empleos-8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423" y="2023289"/>
            <a:ext cx="4945289" cy="252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144" y="0"/>
            <a:ext cx="706855" cy="86214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736" y="0"/>
            <a:ext cx="1176458" cy="101606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64648" cy="10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90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982253"/>
            <a:ext cx="4962525" cy="240682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Arduino MEGA 2560</a:t>
            </a:r>
          </a:p>
          <a:p>
            <a:endParaRPr lang="es-ES" dirty="0"/>
          </a:p>
          <a:p>
            <a:r>
              <a:rPr lang="es-ES" dirty="0"/>
              <a:t>Tiene 54 entradas/salidas digitales.</a:t>
            </a:r>
          </a:p>
          <a:p>
            <a:r>
              <a:rPr lang="es-ES" dirty="0"/>
              <a:t>15 de ellas pueden ser usadas como PWM.</a:t>
            </a:r>
          </a:p>
          <a:p>
            <a:r>
              <a:rPr lang="es-ES" dirty="0"/>
              <a:t>16 entradas analógicas.</a:t>
            </a:r>
          </a:p>
          <a:p>
            <a:r>
              <a:rPr lang="es-ES" dirty="0"/>
              <a:t> 4 UARTs.</a:t>
            </a:r>
          </a:p>
          <a:p>
            <a:endParaRPr lang="es-ES" dirty="0"/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 smtClean="0"/>
              <a:t>Francisco </a:t>
            </a:r>
            <a:r>
              <a:rPr lang="en-US" dirty="0"/>
              <a:t>márquez </a:t>
            </a:r>
            <a:r>
              <a:rPr lang="en-US" dirty="0"/>
              <a:t>chaves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298" y="6400800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D57F1E4F-1CFF-5643-939E-217C01CDF565}" type="slidenum">
              <a:rPr lang="en-US" sz="1600"/>
              <a:pPr/>
              <a:t>4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9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Marcador de contenido 7"/>
          <p:cNvPicPr>
            <a:picLocks noChangeAspect="1"/>
          </p:cNvPicPr>
          <p:nvPr/>
        </p:nvPicPr>
        <p:blipFill rotWithShape="1">
          <a:blip r:embed="rId2"/>
          <a:srcRect l="5525" r="3902" b="-1"/>
          <a:stretch/>
        </p:blipFill>
        <p:spPr>
          <a:xfrm>
            <a:off x="657225" y="2361056"/>
            <a:ext cx="3305175" cy="36492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márquez 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5</a:t>
            </a:fld>
            <a:endParaRPr lang="en-US" sz="160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05325" y="2180496"/>
            <a:ext cx="710548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Arduino Sensor Shield</a:t>
            </a:r>
          </a:p>
          <a:p>
            <a:endParaRPr lang="es-ES" dirty="0"/>
          </a:p>
          <a:p>
            <a:r>
              <a:rPr lang="es-ES" dirty="0"/>
              <a:t>Placa de expansión para Arduino UNO.</a:t>
            </a:r>
          </a:p>
          <a:p>
            <a:r>
              <a:rPr lang="es-ES" dirty="0"/>
              <a:t>Compatible con Arduino MEGA.</a:t>
            </a:r>
          </a:p>
          <a:p>
            <a:r>
              <a:rPr lang="es-ES" dirty="0"/>
              <a:t>Para cada pin, se tiene alimentación y tierra.</a:t>
            </a:r>
          </a:p>
          <a:p>
            <a:r>
              <a:rPr lang="es-ES" dirty="0"/>
              <a:t> Muy útil si se utilizan muchos sensores.</a:t>
            </a:r>
          </a:p>
          <a:p>
            <a:endParaRPr lang="es-ES" dirty="0"/>
          </a:p>
          <a:p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1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715517"/>
            <a:ext cx="4962525" cy="29402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HC-SR04</a:t>
            </a:r>
          </a:p>
          <a:p>
            <a:endParaRPr lang="es-ES" dirty="0"/>
          </a:p>
          <a:p>
            <a:r>
              <a:rPr lang="es-ES" dirty="0"/>
              <a:t>Sensor de Ultrasonido.</a:t>
            </a:r>
          </a:p>
          <a:p>
            <a:r>
              <a:rPr lang="es-ES" dirty="0"/>
              <a:t>Consta de 4 Pines.</a:t>
            </a:r>
          </a:p>
          <a:p>
            <a:r>
              <a:rPr lang="es-ES" dirty="0"/>
              <a:t>VCC: Alimentación.</a:t>
            </a:r>
          </a:p>
          <a:p>
            <a:r>
              <a:rPr lang="es-ES" dirty="0"/>
              <a:t>Trigger: Realiza un envío de una señal ultrasonido.</a:t>
            </a:r>
          </a:p>
          <a:p>
            <a:r>
              <a:rPr lang="es-ES" dirty="0"/>
              <a:t> Echo: Recibe una señal ultrasonido.</a:t>
            </a:r>
          </a:p>
          <a:p>
            <a:r>
              <a:rPr lang="es-ES" dirty="0"/>
              <a:t>GND: Tierra.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márquez 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6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76" y="2361057"/>
            <a:ext cx="1886873" cy="17783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4267249"/>
            <a:ext cx="3305175" cy="170767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Implementación de </a:t>
            </a:r>
            <a:r>
              <a:rPr lang="es-ES" dirty="0" smtClean="0"/>
              <a:t>componente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idx="1"/>
              </p:nvPr>
            </p:nvSpPr>
            <p:spPr>
              <a:xfrm>
                <a:off x="4505325" y="2180496"/>
                <a:ext cx="7105481" cy="404568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b="1" dirty="0"/>
                  <a:t>HC-SR04</a:t>
                </a:r>
              </a:p>
              <a:p>
                <a:endParaRPr lang="es-ES" dirty="0"/>
              </a:p>
              <a:p>
                <a:r>
                  <a:rPr lang="es-ES" dirty="0"/>
                  <a:t>Librería de uso libre NewPing.</a:t>
                </a:r>
              </a:p>
              <a:p>
                <a:r>
                  <a:rPr lang="es-ES" dirty="0"/>
                  <a:t>Se conecta el pin de alimentación a 5V. El pin GND a tierra.</a:t>
                </a:r>
              </a:p>
              <a:p>
                <a:r>
                  <a:rPr lang="es-ES" dirty="0"/>
                  <a:t>Trigger y Echo se conectan a cualquier pin digital.</a:t>
                </a:r>
              </a:p>
              <a:p>
                <a:r>
                  <a:rPr lang="es-ES" dirty="0"/>
                  <a:t>Se hace un disparo de ultrasonido activando el pin Trigger, y se mide el tiempo que se tarda en recibirse la señal mediante el pin Echo.</a:t>
                </a:r>
              </a:p>
              <a:p>
                <a:r>
                  <a:rPr lang="es-ES" b="1" dirty="0"/>
                  <a:t>𝐷𝑖𝑠𝑡𝑎𝑛𝑐𝑖𝑎 (cm) </a:t>
                </a:r>
                <a:r>
                  <a:rPr lang="es-E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i="1" dirty="0">
                            <a:latin typeface="Cambria Math" panose="02040503050406030204" pitchFamily="18" charset="0"/>
                          </a:rPr>
                          <m:t>340∗100</m:t>
                        </m:r>
                      </m:num>
                      <m:den>
                        <m:r>
                          <a:rPr lang="es-ES" sz="2000" i="1" dirty="0">
                            <a:latin typeface="Cambria Math" panose="02040503050406030204" pitchFamily="18" charset="0"/>
                          </a:rPr>
                          <m:t>1000∗2</m:t>
                        </m:r>
                      </m:den>
                    </m:f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𝑡𝑖𝑒𝑚𝑝𝑜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)=17∗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𝑡𝑖𝑒𝑚𝑝𝑜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s-E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5325" y="2180496"/>
                <a:ext cx="7105481" cy="4045683"/>
              </a:xfrm>
              <a:blipFill>
                <a:blip r:embed="rId4"/>
                <a:stretch>
                  <a:fillRect l="-3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márquez 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7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32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75" y="2361056"/>
            <a:ext cx="4865625" cy="36492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Material usado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Puente H L298N</a:t>
            </a:r>
          </a:p>
          <a:p>
            <a:endParaRPr lang="es-ES" dirty="0"/>
          </a:p>
          <a:p>
            <a:r>
              <a:rPr lang="es-ES" dirty="0"/>
              <a:t>Tiene 4 salidas para controlar motores.</a:t>
            </a:r>
          </a:p>
          <a:p>
            <a:r>
              <a:rPr lang="es-ES" dirty="0"/>
              <a:t>2 para cada motor.</a:t>
            </a:r>
          </a:p>
          <a:p>
            <a:r>
              <a:rPr lang="es-ES" dirty="0"/>
              <a:t>Podemos alimentar los motores a una tensión y sacar 5 V estables para alimentar el Arduino.</a:t>
            </a:r>
          </a:p>
          <a:p>
            <a:r>
              <a:rPr lang="es-ES" dirty="0"/>
              <a:t>Tenemos 6 terminales de control.</a:t>
            </a:r>
          </a:p>
          <a:p>
            <a:r>
              <a:rPr lang="es-ES" dirty="0"/>
              <a:t>2 para habilitar las salidas.</a:t>
            </a:r>
          </a:p>
          <a:p>
            <a:r>
              <a:rPr lang="es-ES" dirty="0"/>
              <a:t>Las otras 4 sirven para controlar el sentido de giro.</a:t>
            </a:r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márquez 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8</a:t>
            </a:fld>
            <a:endParaRPr lang="en-U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86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25" y="2351104"/>
            <a:ext cx="3087053" cy="18522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Implementación de </a:t>
            </a:r>
            <a:r>
              <a:rPr lang="es-ES" dirty="0" smtClean="0"/>
              <a:t>componente</a:t>
            </a:r>
            <a:endParaRPr lang="es-E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b="1" dirty="0"/>
              <a:t>Puente H L298N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dirty="0"/>
              <a:t>Los motores se alimentan a 9,6 V. (4 pilas de 1,2 V)</a:t>
            </a:r>
          </a:p>
          <a:p>
            <a:pPr>
              <a:lnSpc>
                <a:spcPct val="90000"/>
              </a:lnSpc>
            </a:pPr>
            <a:r>
              <a:rPr lang="es-ES" dirty="0"/>
              <a:t>Se usa la salida de 5 V para alimentar al Arduino.</a:t>
            </a:r>
          </a:p>
          <a:p>
            <a:pPr>
              <a:lnSpc>
                <a:spcPct val="90000"/>
              </a:lnSpc>
            </a:pPr>
            <a:r>
              <a:rPr lang="es-ES" dirty="0"/>
              <a:t>Se colocan jumpers para habilitar los dos motores.</a:t>
            </a:r>
          </a:p>
          <a:p>
            <a:pPr>
              <a:lnSpc>
                <a:spcPct val="90000"/>
              </a:lnSpc>
            </a:pPr>
            <a:r>
              <a:rPr lang="es-ES" dirty="0"/>
              <a:t>Con los terminales de control se elige el sentido de giro de cada motor.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r>
              <a:rPr lang="en-US" dirty="0"/>
              <a:t>Francisco márquez chaves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600" smtClean="0"/>
              <a:pPr/>
              <a:t>9</a:t>
            </a:fld>
            <a:endParaRPr lang="en-US" sz="16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37" y="4328668"/>
            <a:ext cx="4499595" cy="17721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62" y="1"/>
            <a:ext cx="471237" cy="57476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37637" cy="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831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1985</TotalTime>
  <Words>975</Words>
  <Application>Microsoft Office PowerPoint</Application>
  <PresentationFormat>Panorámica</PresentationFormat>
  <Paragraphs>242</Paragraphs>
  <Slides>30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 Math</vt:lpstr>
      <vt:lpstr>Gill Sans MT</vt:lpstr>
      <vt:lpstr>Wingdings 2</vt:lpstr>
      <vt:lpstr>Dividendo</vt:lpstr>
      <vt:lpstr>Navegación autónoma basada en reconocimiento de señales de tráfico</vt:lpstr>
      <vt:lpstr>índice</vt:lpstr>
      <vt:lpstr>Descripción General</vt:lpstr>
      <vt:lpstr>Material usado</vt:lpstr>
      <vt:lpstr>Material Usado</vt:lpstr>
      <vt:lpstr>Material Usado</vt:lpstr>
      <vt:lpstr>Implementación de componente</vt:lpstr>
      <vt:lpstr>Material usado</vt:lpstr>
      <vt:lpstr>Implementación de componente</vt:lpstr>
      <vt:lpstr>Material usado</vt:lpstr>
      <vt:lpstr>Implementación de componente</vt:lpstr>
      <vt:lpstr>Material usado</vt:lpstr>
      <vt:lpstr>Material usado</vt:lpstr>
      <vt:lpstr>Material usado</vt:lpstr>
      <vt:lpstr>Implementación de Componente</vt:lpstr>
      <vt:lpstr>Procesamiento de Imágenes: Esquema general</vt:lpstr>
      <vt:lpstr>Procesamiento de Imágenes:  Tratamiento de imagen de la cámara</vt:lpstr>
      <vt:lpstr>Procesamiento de Imágenes:  Tratamiento de imágenes de muestra</vt:lpstr>
      <vt:lpstr>Procesamiento de imágenes: Comparación de imágenes</vt:lpstr>
      <vt:lpstr>Procesamiento de imágenes: Comparación de imágenes</vt:lpstr>
      <vt:lpstr>Procesamiento de imágenes: Comparación de imágenes</vt:lpstr>
      <vt:lpstr>Procesamiento de imágenes: Experimento</vt:lpstr>
      <vt:lpstr>Esquema de control</vt:lpstr>
      <vt:lpstr>Resultados experimentales</vt:lpstr>
      <vt:lpstr>Resultados experimentales:  giro izquierda 90º</vt:lpstr>
      <vt:lpstr>Resultados experimentales:  giro derecha 90º</vt:lpstr>
      <vt:lpstr>Resultados experimentales:  señal stop.  fin</vt:lpstr>
      <vt:lpstr>Resultados experimentales</vt:lpstr>
      <vt:lpstr>Conclusiones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frankamente</dc:creator>
  <cp:lastModifiedBy>fran</cp:lastModifiedBy>
  <cp:revision>160</cp:revision>
  <dcterms:created xsi:type="dcterms:W3CDTF">2016-10-22T11:29:04Z</dcterms:created>
  <dcterms:modified xsi:type="dcterms:W3CDTF">2016-11-08T10:20:07Z</dcterms:modified>
</cp:coreProperties>
</file>